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111" r:id="rId2"/>
    <p:sldId id="7144" r:id="rId3"/>
    <p:sldId id="7165" r:id="rId4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D7EA2F-962F-4713-A06B-F6A4B7D812E3}" v="29" dt="2026-07-06T11:14:45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>
        <p:scale>
          <a:sx n="80" d="100"/>
          <a:sy n="80" d="100"/>
        </p:scale>
        <p:origin x="73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FA214-C405-41C1-A5EA-9A369E6400E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56F31-3DAE-4378-BE67-9804392FBE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127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8A691-C84E-4DDB-A8AF-DC176FA56C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24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F763F-E81C-7822-58FC-664415532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5F7940-4420-2409-F653-EF84A3083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B87C81-04FC-3A37-46D3-A8C04AC006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A245E-AABC-7307-36A2-8399BB859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A691-C84E-4DDB-A8AF-DC176FA56C9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722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D3500BC-C5AA-7F58-5110-395B0CDEF6A8}"/>
              </a:ext>
            </a:extLst>
          </p:cNvPr>
          <p:cNvGrpSpPr/>
          <p:nvPr/>
        </p:nvGrpSpPr>
        <p:grpSpPr>
          <a:xfrm>
            <a:off x="8464549" y="0"/>
            <a:ext cx="3727451" cy="6858000"/>
            <a:chOff x="8464549" y="0"/>
            <a:chExt cx="3727451" cy="6858000"/>
          </a:xfrm>
        </p:grpSpPr>
        <p:pic>
          <p:nvPicPr>
            <p:cNvPr id="5" name="Picture 7" descr="raf_graphic_powerpoint_right_vertical_logo2">
              <a:extLst>
                <a:ext uri="{FF2B5EF4-FFF2-40B4-BE49-F238E27FC236}">
                  <a16:creationId xmlns:a16="http://schemas.microsoft.com/office/drawing/2014/main" id="{E8582B89-E966-BA76-C2B2-78E51F39ED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4549" y="0"/>
              <a:ext cx="372745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88C4461-0B71-3394-1B9A-7EB9ED262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93723" y="3620240"/>
              <a:ext cx="2515353" cy="295136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234727E-C8EB-85BD-F184-86852F19A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03" y="984605"/>
            <a:ext cx="5589789" cy="41964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200" b="1" kern="0" dirty="0">
                <a:solidFill>
                  <a:srgbClr val="FFFF00"/>
                </a:solidFill>
                <a:latin typeface="Arial"/>
                <a:cs typeface="Calibri"/>
              </a:rPr>
              <a:t>RAF BENSON &amp; RAF ODIHAM  RADAR</a:t>
            </a:r>
            <a:br>
              <a:rPr lang="en-GB" b="1" kern="0" dirty="0">
                <a:solidFill>
                  <a:srgbClr val="FFFF00"/>
                </a:solidFill>
                <a:latin typeface="Arial"/>
                <a:cs typeface="Calibri"/>
              </a:rPr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C7CEF3-6F8D-5C41-7BBB-CC0710283B1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 l="19799" r="13408" b="5698"/>
          <a:stretch/>
        </p:blipFill>
        <p:spPr>
          <a:xfrm>
            <a:off x="-32723" y="3620240"/>
            <a:ext cx="2860158" cy="3050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D80CFC-E585-17BF-25BC-11BB0AFFB722}"/>
              </a:ext>
            </a:extLst>
          </p:cNvPr>
          <p:cNvSpPr txBox="1"/>
          <p:nvPr/>
        </p:nvSpPr>
        <p:spPr>
          <a:xfrm>
            <a:off x="496826" y="1404249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Future Operating Model Aircrew Brief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600DD1-A61C-D15E-C025-E2001398122F}"/>
              </a:ext>
            </a:extLst>
          </p:cNvPr>
          <p:cNvSpPr txBox="1"/>
          <p:nvPr/>
        </p:nvSpPr>
        <p:spPr>
          <a:xfrm>
            <a:off x="4762500" y="568686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OFFICIAL - SENSITIVE </a:t>
            </a:r>
          </a:p>
        </p:txBody>
      </p:sp>
    </p:spTree>
    <p:extLst>
      <p:ext uri="{BB962C8B-B14F-4D97-AF65-F5344CB8AC3E}">
        <p14:creationId xmlns:p14="http://schemas.microsoft.com/office/powerpoint/2010/main" val="890490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D70511-E8A7-75C8-0CF6-54AA6B09F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C6F73281-C872-40EF-9EDB-C6B276C9B626}"/>
              </a:ext>
            </a:extLst>
          </p:cNvPr>
          <p:cNvGrpSpPr/>
          <p:nvPr/>
        </p:nvGrpSpPr>
        <p:grpSpPr>
          <a:xfrm>
            <a:off x="3510972" y="1216054"/>
            <a:ext cx="5791199" cy="2080157"/>
            <a:chOff x="3381376" y="447033"/>
            <a:chExt cx="5791199" cy="2080157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82B6A0AB-69AD-7D6B-A5D2-07FFB695D1CD}"/>
                </a:ext>
              </a:extLst>
            </p:cNvPr>
            <p:cNvGrpSpPr/>
            <p:nvPr/>
          </p:nvGrpSpPr>
          <p:grpSpPr>
            <a:xfrm>
              <a:off x="3381377" y="447033"/>
              <a:ext cx="5791198" cy="1008000"/>
              <a:chOff x="5372099" y="385138"/>
              <a:chExt cx="5791198" cy="1008000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BB83137-10B5-8BE2-3C46-D0E623EA4F4F}"/>
                  </a:ext>
                </a:extLst>
              </p:cNvPr>
              <p:cNvSpPr txBox="1"/>
              <p:nvPr/>
            </p:nvSpPr>
            <p:spPr>
              <a:xfrm>
                <a:off x="5372099" y="385138"/>
                <a:ext cx="1447800" cy="432000"/>
              </a:xfrm>
              <a:prstGeom prst="rect">
                <a:avLst/>
              </a:prstGeom>
              <a:solidFill>
                <a:srgbClr val="92D050"/>
              </a:solidFill>
              <a:ln w="19050"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/>
                  <a:t>Supervisor</a:t>
                </a:r>
                <a:endParaRPr lang="en-GB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C74D55A-B52F-982F-3131-C2087AD5D656}"/>
                  </a:ext>
                </a:extLst>
              </p:cNvPr>
              <p:cNvSpPr txBox="1"/>
              <p:nvPr/>
            </p:nvSpPr>
            <p:spPr>
              <a:xfrm>
                <a:off x="5372099" y="817137"/>
                <a:ext cx="1447801" cy="57572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200"/>
                  <a:t>TC (JAC) (Sup)</a:t>
                </a:r>
                <a:endParaRPr lang="en-GB" sz="1200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544EC46-D0BB-AFAC-0B9F-4A2CA55A3267}"/>
                  </a:ext>
                </a:extLst>
              </p:cNvPr>
              <p:cNvSpPr txBox="1"/>
              <p:nvPr/>
            </p:nvSpPr>
            <p:spPr>
              <a:xfrm>
                <a:off x="6819899" y="385138"/>
                <a:ext cx="4343398" cy="10080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100"/>
                  <a:t>Established as required iaw Local Orders and responsible for oversight in conjunction with the Allocator.</a:t>
                </a:r>
              </a:p>
              <a:p>
                <a:pPr algn="ctr"/>
                <a:endParaRPr lang="en-US" sz="1100"/>
              </a:p>
              <a:p>
                <a:pPr algn="ctr"/>
                <a:r>
                  <a:rPr lang="en-GB" sz="1100"/>
                  <a:t>Landline C/S: JAC Supervisor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549EF7E-3E62-3132-7D68-5C592020350F}"/>
                </a:ext>
              </a:extLst>
            </p:cNvPr>
            <p:cNvGrpSpPr/>
            <p:nvPr/>
          </p:nvGrpSpPr>
          <p:grpSpPr>
            <a:xfrm>
              <a:off x="3381376" y="1519188"/>
              <a:ext cx="5791199" cy="1008002"/>
              <a:chOff x="3314699" y="1252503"/>
              <a:chExt cx="5791199" cy="720001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B6F1338-230B-D16C-EC6D-C6798BC1995D}"/>
                  </a:ext>
                </a:extLst>
              </p:cNvPr>
              <p:cNvSpPr txBox="1"/>
              <p:nvPr/>
            </p:nvSpPr>
            <p:spPr>
              <a:xfrm>
                <a:off x="3314700" y="1252503"/>
                <a:ext cx="1447800" cy="308571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chemeClr val="accent6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/>
                  <a:t>Allocator</a:t>
                </a:r>
                <a:endParaRPr lang="en-GB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500C8B0-90CF-1FF4-C7C5-9F7A0B837271}"/>
                  </a:ext>
                </a:extLst>
              </p:cNvPr>
              <p:cNvSpPr txBox="1"/>
              <p:nvPr/>
            </p:nvSpPr>
            <p:spPr>
              <a:xfrm>
                <a:off x="3314699" y="1561074"/>
                <a:ext cx="1447801" cy="411429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200"/>
                  <a:t>TC (JAC) (</a:t>
                </a:r>
                <a:r>
                  <a:rPr lang="en-US" sz="1200" err="1"/>
                  <a:t>Alloc</a:t>
                </a:r>
                <a:r>
                  <a:rPr lang="en-US" sz="1200"/>
                  <a:t>)</a:t>
                </a:r>
                <a:endParaRPr lang="en-GB" sz="1200"/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5C32D58-DD9F-9869-32BB-8117113A6E31}"/>
                  </a:ext>
                </a:extLst>
              </p:cNvPr>
              <p:cNvSpPr txBox="1"/>
              <p:nvPr/>
            </p:nvSpPr>
            <p:spPr>
              <a:xfrm>
                <a:off x="4762500" y="1252504"/>
                <a:ext cx="4343398" cy="7200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100" dirty="0"/>
                  <a:t>Established permanently with authority to control at low intensity, responsible for oversight alongside landline and frequency monitoring.</a:t>
                </a:r>
              </a:p>
              <a:p>
                <a:pPr algn="ctr"/>
                <a:endParaRPr lang="en-US" sz="1100" dirty="0"/>
              </a:p>
              <a:p>
                <a:pPr algn="ctr"/>
                <a:r>
                  <a:rPr lang="en-GB" sz="1100" dirty="0"/>
                  <a:t>Landline C/S: JAC Supervisor / JAC Allocator </a:t>
                </a:r>
              </a:p>
              <a:p>
                <a:pPr algn="ctr"/>
                <a:r>
                  <a:rPr lang="en-GB" sz="1100" dirty="0"/>
                  <a:t>Voice C/S: </a:t>
                </a:r>
                <a:r>
                  <a:rPr lang="en-GB" sz="1100" b="1" dirty="0"/>
                  <a:t>Southern Mil Allocator</a:t>
                </a: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6833C81-818A-1C28-A3D9-73C3F04301AE}"/>
              </a:ext>
            </a:extLst>
          </p:cNvPr>
          <p:cNvGrpSpPr/>
          <p:nvPr/>
        </p:nvGrpSpPr>
        <p:grpSpPr>
          <a:xfrm>
            <a:off x="1516739" y="3408682"/>
            <a:ext cx="9158522" cy="803208"/>
            <a:chOff x="123825" y="3235417"/>
            <a:chExt cx="9578771" cy="803208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E731182-AE8C-DE87-14FF-5F1D7A4D677C}"/>
                </a:ext>
              </a:extLst>
            </p:cNvPr>
            <p:cNvGrpSpPr/>
            <p:nvPr/>
          </p:nvGrpSpPr>
          <p:grpSpPr>
            <a:xfrm>
              <a:off x="123825" y="3246623"/>
              <a:ext cx="4442507" cy="792002"/>
              <a:chOff x="5372099" y="385136"/>
              <a:chExt cx="4442507" cy="792002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D33C37F-6FF7-15F3-C8AA-2CA3BF15655C}"/>
                  </a:ext>
                </a:extLst>
              </p:cNvPr>
              <p:cNvSpPr txBox="1"/>
              <p:nvPr/>
            </p:nvSpPr>
            <p:spPr>
              <a:xfrm>
                <a:off x="5372099" y="385138"/>
                <a:ext cx="1447800" cy="432000"/>
              </a:xfrm>
              <a:prstGeom prst="rect">
                <a:avLst/>
              </a:prstGeom>
              <a:solidFill>
                <a:srgbClr val="00B0F0"/>
              </a:solidFill>
              <a:ln w="19050"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/>
                  <a:t>BEN App</a:t>
                </a:r>
                <a:endParaRPr lang="en-GB"/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0776A71-7BD4-EF45-27B8-97281E5870D1}"/>
                  </a:ext>
                </a:extLst>
              </p:cNvPr>
              <p:cNvSpPr txBox="1"/>
              <p:nvPr/>
            </p:nvSpPr>
            <p:spPr>
              <a:xfrm>
                <a:off x="5372099" y="817138"/>
                <a:ext cx="1447801" cy="360000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200"/>
                  <a:t>TC (BO) (RA) &amp;      TC (BO) (Dir)</a:t>
                </a:r>
                <a:endParaRPr lang="en-GB" sz="1200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78B58BBE-548E-06B6-5C1B-FD874651FC4C}"/>
                  </a:ext>
                </a:extLst>
              </p:cNvPr>
              <p:cNvSpPr txBox="1"/>
              <p:nvPr/>
            </p:nvSpPr>
            <p:spPr>
              <a:xfrm>
                <a:off x="6819900" y="385136"/>
                <a:ext cx="2994706" cy="792000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100" dirty="0"/>
                  <a:t>Responsible for IFR Departures and Recoveries at BEN.</a:t>
                </a:r>
              </a:p>
              <a:p>
                <a:pPr algn="ctr"/>
                <a:endParaRPr lang="en-US" sz="1100" dirty="0"/>
              </a:p>
              <a:p>
                <a:pPr algn="ctr"/>
                <a:r>
                  <a:rPr lang="en-GB" sz="1100" dirty="0"/>
                  <a:t>Landline &amp; Voice C/S: </a:t>
                </a:r>
                <a:r>
                  <a:rPr lang="en-GB" sz="1100" b="1" dirty="0"/>
                  <a:t>Benson Approach</a:t>
                </a: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3B7A6F0-77C1-AB7C-44D5-E48331F43B56}"/>
                </a:ext>
              </a:extLst>
            </p:cNvPr>
            <p:cNvGrpSpPr/>
            <p:nvPr/>
          </p:nvGrpSpPr>
          <p:grpSpPr>
            <a:xfrm>
              <a:off x="4746066" y="3235417"/>
              <a:ext cx="4956530" cy="803206"/>
              <a:chOff x="3860238" y="373930"/>
              <a:chExt cx="4956530" cy="803206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C9F1382-B09F-CC49-AB39-08F0AA8A06D1}"/>
                  </a:ext>
                </a:extLst>
              </p:cNvPr>
              <p:cNvSpPr txBox="1"/>
              <p:nvPr/>
            </p:nvSpPr>
            <p:spPr>
              <a:xfrm>
                <a:off x="3860238" y="373930"/>
                <a:ext cx="1447800" cy="432000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accent2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/>
                  <a:t>ODI App</a:t>
                </a:r>
                <a:endParaRPr lang="en-GB"/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5947CB9-70AD-67A4-25F0-97AECBD4C8A3}"/>
                  </a:ext>
                </a:extLst>
              </p:cNvPr>
              <p:cNvSpPr txBox="1"/>
              <p:nvPr/>
            </p:nvSpPr>
            <p:spPr>
              <a:xfrm>
                <a:off x="3860238" y="803937"/>
                <a:ext cx="1447801" cy="36000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200"/>
                  <a:t>TC (OI) (RA) &amp;       TC (OI) (Dir)</a:t>
                </a:r>
                <a:endParaRPr lang="en-GB" sz="1200"/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4E0EA25-4C09-D3B4-1075-15CA6506FF47}"/>
                  </a:ext>
                </a:extLst>
              </p:cNvPr>
              <p:cNvSpPr txBox="1"/>
              <p:nvPr/>
            </p:nvSpPr>
            <p:spPr>
              <a:xfrm>
                <a:off x="5264679" y="385136"/>
                <a:ext cx="3552089" cy="79200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100" dirty="0"/>
                  <a:t>Responsible for IFR Departures and Recoveries at ODI.</a:t>
                </a:r>
              </a:p>
              <a:p>
                <a:pPr algn="ctr"/>
                <a:endParaRPr lang="en-US" sz="1100" dirty="0"/>
              </a:p>
              <a:p>
                <a:pPr algn="ctr"/>
                <a:r>
                  <a:rPr lang="en-GB" sz="1100" dirty="0"/>
                  <a:t>Landline &amp; Voice C/S: </a:t>
                </a:r>
                <a:r>
                  <a:rPr lang="en-GB" sz="1100" b="1" dirty="0"/>
                  <a:t>Odiham Approach</a:t>
                </a:r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6A1F75A-B4D9-EA9B-AEAA-72B9A98EB409}"/>
              </a:ext>
            </a:extLst>
          </p:cNvPr>
          <p:cNvGrpSpPr/>
          <p:nvPr/>
        </p:nvGrpSpPr>
        <p:grpSpPr>
          <a:xfrm>
            <a:off x="3486684" y="4306516"/>
            <a:ext cx="5791198" cy="1210100"/>
            <a:chOff x="3314700" y="1154465"/>
            <a:chExt cx="5791198" cy="121010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10D6AFC-A4E0-758E-0155-C57774B5B50F}"/>
                </a:ext>
              </a:extLst>
            </p:cNvPr>
            <p:cNvSpPr txBox="1"/>
            <p:nvPr/>
          </p:nvSpPr>
          <p:spPr>
            <a:xfrm>
              <a:off x="3314700" y="1165803"/>
              <a:ext cx="1447800" cy="575729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accent6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/>
                <a:t>Radar</a:t>
              </a:r>
              <a:endParaRPr lang="en-GB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AF898BF-1B4A-4024-068E-6108EEAEA076}"/>
                </a:ext>
              </a:extLst>
            </p:cNvPr>
            <p:cNvSpPr txBox="1"/>
            <p:nvPr/>
          </p:nvSpPr>
          <p:spPr>
            <a:xfrm>
              <a:off x="3314700" y="1741531"/>
              <a:ext cx="1447801" cy="62303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200"/>
                <a:t>TC (JAC) (Rad)</a:t>
              </a:r>
              <a:endParaRPr lang="en-GB" sz="120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1694957-B5A3-94F6-F978-5C59B726CBDE}"/>
                </a:ext>
              </a:extLst>
            </p:cNvPr>
            <p:cNvSpPr txBox="1"/>
            <p:nvPr/>
          </p:nvSpPr>
          <p:spPr>
            <a:xfrm>
              <a:off x="4762500" y="1154465"/>
              <a:ext cx="4343398" cy="12101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noAutofit/>
            </a:bodyPr>
            <a:lstStyle/>
            <a:p>
              <a:pPr algn="ctr"/>
              <a:r>
                <a:rPr lang="en-US" sz="1100" dirty="0"/>
                <a:t>Established as a single or multiple positions through task management, responsible for VFR Departures, GH, VFR Recoveries, IFR transits and MATZ crossings for both BEN and ODI</a:t>
              </a:r>
              <a:r>
                <a:rPr lang="en-GB" sz="1100" dirty="0"/>
                <a:t>.</a:t>
              </a:r>
            </a:p>
            <a:p>
              <a:pPr algn="ctr"/>
              <a:endParaRPr lang="en-GB" sz="1100" dirty="0"/>
            </a:p>
            <a:p>
              <a:pPr algn="ctr"/>
              <a:r>
                <a:rPr lang="en-GB" sz="1100" dirty="0"/>
                <a:t>Landline C/S: JAC Radar (1 / 2 / 3)</a:t>
              </a:r>
            </a:p>
            <a:p>
              <a:pPr algn="ctr"/>
              <a:r>
                <a:rPr lang="en-GB" sz="1100" dirty="0"/>
                <a:t>Voice C/S: </a:t>
              </a:r>
              <a:r>
                <a:rPr lang="en-GB" sz="1100" b="1" dirty="0"/>
                <a:t>Southern Mil 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3FBCE9-1893-B2F2-AEB9-DB261BD9D29B}"/>
              </a:ext>
            </a:extLst>
          </p:cNvPr>
          <p:cNvGrpSpPr/>
          <p:nvPr/>
        </p:nvGrpSpPr>
        <p:grpSpPr>
          <a:xfrm>
            <a:off x="3456860" y="5668585"/>
            <a:ext cx="5792668" cy="1007998"/>
            <a:chOff x="3198931" y="4068069"/>
            <a:chExt cx="5792668" cy="1007998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7F28067-4FC8-7061-5F38-4DCEC7D49EB3}"/>
                </a:ext>
              </a:extLst>
            </p:cNvPr>
            <p:cNvGrpSpPr/>
            <p:nvPr/>
          </p:nvGrpSpPr>
          <p:grpSpPr>
            <a:xfrm>
              <a:off x="3198931" y="4068069"/>
              <a:ext cx="5792668" cy="1007997"/>
              <a:chOff x="3313230" y="1309531"/>
              <a:chExt cx="5792668" cy="1007997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BC1EACE-2EEC-5976-8D7C-9716D711F038}"/>
                  </a:ext>
                </a:extLst>
              </p:cNvPr>
              <p:cNvSpPr txBox="1"/>
              <p:nvPr/>
            </p:nvSpPr>
            <p:spPr>
              <a:xfrm>
                <a:off x="3314700" y="1309532"/>
                <a:ext cx="1447800" cy="432000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chemeClr val="accent6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/>
                  <a:t>Talkdown</a:t>
                </a:r>
                <a:endParaRPr lang="en-GB"/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A6B5B38-39B4-1B26-894A-C03C2AB2EC5A}"/>
                  </a:ext>
                </a:extLst>
              </p:cNvPr>
              <p:cNvSpPr txBox="1"/>
              <p:nvPr/>
            </p:nvSpPr>
            <p:spPr>
              <a:xfrm>
                <a:off x="3313230" y="1741531"/>
                <a:ext cx="1447801" cy="28800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accent6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200"/>
                  <a:t>TC (BO) (SRA)</a:t>
                </a:r>
                <a:endParaRPr lang="en-GB" sz="1200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FFA5698-0C79-07A6-1182-B6449D29A016}"/>
                  </a:ext>
                </a:extLst>
              </p:cNvPr>
              <p:cNvSpPr txBox="1"/>
              <p:nvPr/>
            </p:nvSpPr>
            <p:spPr>
              <a:xfrm>
                <a:off x="4762500" y="1309531"/>
                <a:ext cx="4343398" cy="100799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100" dirty="0"/>
                  <a:t>Established as a single underpinned with individual endorsements, responsible for SRA provision to BEN and ODI</a:t>
                </a:r>
                <a:r>
                  <a:rPr lang="en-GB" sz="1100" dirty="0"/>
                  <a:t>.</a:t>
                </a:r>
              </a:p>
              <a:p>
                <a:pPr algn="ctr"/>
                <a:endParaRPr lang="en-GB" sz="1100" dirty="0"/>
              </a:p>
              <a:p>
                <a:pPr algn="ctr"/>
                <a:r>
                  <a:rPr lang="en-GB" sz="1100" dirty="0"/>
                  <a:t>Landline &amp; Voice C/S: </a:t>
                </a:r>
                <a:r>
                  <a:rPr lang="en-GB" sz="1100" b="1" dirty="0"/>
                  <a:t>ODI / BEN Talkdown</a:t>
                </a: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854464F-AA47-974D-2687-E5A02DAFD777}"/>
                </a:ext>
              </a:extLst>
            </p:cNvPr>
            <p:cNvSpPr txBox="1"/>
            <p:nvPr/>
          </p:nvSpPr>
          <p:spPr>
            <a:xfrm>
              <a:off x="3200401" y="4788067"/>
              <a:ext cx="1447801" cy="2880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200"/>
                <a:t>TC (OI) (SRA)</a:t>
              </a:r>
              <a:endParaRPr lang="en-GB" sz="1200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F801A9-88BA-BD73-29AD-3BEED536A85B}"/>
              </a:ext>
            </a:extLst>
          </p:cNvPr>
          <p:cNvCxnSpPr/>
          <p:nvPr/>
        </p:nvCxnSpPr>
        <p:spPr bwMode="auto">
          <a:xfrm>
            <a:off x="250371" y="1055914"/>
            <a:ext cx="11615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20BF3C35-347C-554E-F11C-F01BD4D246A7}"/>
              </a:ext>
            </a:extLst>
          </p:cNvPr>
          <p:cNvSpPr txBox="1">
            <a:spLocks/>
          </p:cNvSpPr>
          <p:nvPr/>
        </p:nvSpPr>
        <p:spPr bwMode="auto">
          <a:xfrm>
            <a:off x="478367" y="562593"/>
            <a:ext cx="28745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18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37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56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75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000" kern="0"/>
              <a:t>Operating model: new</a:t>
            </a:r>
          </a:p>
        </p:txBody>
      </p:sp>
    </p:spTree>
    <p:extLst>
      <p:ext uri="{BB962C8B-B14F-4D97-AF65-F5344CB8AC3E}">
        <p14:creationId xmlns:p14="http://schemas.microsoft.com/office/powerpoint/2010/main" val="4114468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63CD1-424F-8B2C-EBC4-BEEC3F666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E46226-C3FD-02BC-3487-3FDEE5C11A63}"/>
              </a:ext>
            </a:extLst>
          </p:cNvPr>
          <p:cNvCxnSpPr/>
          <p:nvPr/>
        </p:nvCxnSpPr>
        <p:spPr bwMode="auto">
          <a:xfrm>
            <a:off x="250371" y="1055914"/>
            <a:ext cx="11615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30D11C99-C879-8674-C400-89C876392A12}"/>
              </a:ext>
            </a:extLst>
          </p:cNvPr>
          <p:cNvSpPr txBox="1">
            <a:spLocks/>
          </p:cNvSpPr>
          <p:nvPr/>
        </p:nvSpPr>
        <p:spPr bwMode="auto">
          <a:xfrm>
            <a:off x="478367" y="561696"/>
            <a:ext cx="1576072" cy="371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18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37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56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75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000" kern="0" dirty="0"/>
              <a:t>Frequencies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A1F7EE3-EA6E-77E1-A22F-40D4AAA9A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965074"/>
              </p:ext>
            </p:extLst>
          </p:nvPr>
        </p:nvGraphicFramePr>
        <p:xfrm>
          <a:off x="370766" y="1188140"/>
          <a:ext cx="6366920" cy="5308166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1409908">
                  <a:extLst>
                    <a:ext uri="{9D8B030D-6E8A-4147-A177-3AD203B41FA5}">
                      <a16:colId xmlns:a16="http://schemas.microsoft.com/office/drawing/2014/main" val="377510106"/>
                    </a:ext>
                  </a:extLst>
                </a:gridCol>
                <a:gridCol w="1359568">
                  <a:extLst>
                    <a:ext uri="{9D8B030D-6E8A-4147-A177-3AD203B41FA5}">
                      <a16:colId xmlns:a16="http://schemas.microsoft.com/office/drawing/2014/main" val="2499834468"/>
                    </a:ext>
                  </a:extLst>
                </a:gridCol>
                <a:gridCol w="902369">
                  <a:extLst>
                    <a:ext uri="{9D8B030D-6E8A-4147-A177-3AD203B41FA5}">
                      <a16:colId xmlns:a16="http://schemas.microsoft.com/office/drawing/2014/main" val="1187555105"/>
                    </a:ext>
                  </a:extLst>
                </a:gridCol>
                <a:gridCol w="1215189">
                  <a:extLst>
                    <a:ext uri="{9D8B030D-6E8A-4147-A177-3AD203B41FA5}">
                      <a16:colId xmlns:a16="http://schemas.microsoft.com/office/drawing/2014/main" val="4072512570"/>
                    </a:ext>
                  </a:extLst>
                </a:gridCol>
                <a:gridCol w="1479886">
                  <a:extLst>
                    <a:ext uri="{9D8B030D-6E8A-4147-A177-3AD203B41FA5}">
                      <a16:colId xmlns:a16="http://schemas.microsoft.com/office/drawing/2014/main" val="3381716276"/>
                    </a:ext>
                  </a:extLst>
                </a:gridCol>
              </a:tblGrid>
              <a:tr h="482172">
                <a:tc>
                  <a:txBody>
                    <a:bodyPr/>
                    <a:lstStyle/>
                    <a:p>
                      <a:pPr algn="ctr"/>
                      <a:r>
                        <a:rPr lang="en-GB" sz="1400"/>
                        <a:t>Freq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Voice Callsign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/>
                        <a:t>STUD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916156"/>
                  </a:ext>
                </a:extLst>
              </a:tr>
              <a:tr h="50258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Southern Mil (ICF*)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Southern Mil Allocator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#4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245.625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12313"/>
                  </a:ext>
                </a:extLst>
              </a:tr>
              <a:tr h="5025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Southern Mil (ICF*) (VHF)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Southern Mil Allocator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#14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134.035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86394"/>
                  </a:ext>
                </a:extLst>
              </a:tr>
              <a:tr h="51110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Southern Mil Radar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Southern Mil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#3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275.450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Previously ‘BEN Zone’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115375"/>
                  </a:ext>
                </a:extLst>
              </a:tr>
              <a:tr h="50258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Southern Mil Radar (VHF)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Southern Mil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#19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120.905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Previously ‘BEN Zone’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22434"/>
                  </a:ext>
                </a:extLst>
              </a:tr>
              <a:tr h="50258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Southern Mil Radar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Southern Mil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/>
                        <a:t>#13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343.525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Previously ‘ODI Zone’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138468"/>
                  </a:ext>
                </a:extLst>
              </a:tr>
              <a:tr h="50258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Odiham 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Odiham 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/>
                        <a:t>#5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313.375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782437"/>
                  </a:ext>
                </a:extLst>
              </a:tr>
              <a:tr h="5111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Odiham Approach (VHF)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Odiham 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/>
                        <a:t>#6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131.305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941369"/>
                  </a:ext>
                </a:extLst>
              </a:tr>
              <a:tr h="50258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Benson 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Benson 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/>
                        <a:t>#15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342.100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268608"/>
                  </a:ext>
                </a:extLst>
              </a:tr>
              <a:tr h="68071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Benson Approach (VHF)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Benson 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#16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136.455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420032"/>
                  </a:ext>
                </a:extLst>
              </a:tr>
            </a:tbl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4946A8-ADEE-BBC6-1770-646930CF98DB}"/>
              </a:ext>
            </a:extLst>
          </p:cNvPr>
          <p:cNvSpPr/>
          <p:nvPr/>
        </p:nvSpPr>
        <p:spPr bwMode="auto">
          <a:xfrm>
            <a:off x="6942221" y="1179904"/>
            <a:ext cx="4776537" cy="2125107"/>
          </a:xfrm>
          <a:prstGeom prst="roundRect">
            <a:avLst/>
          </a:prstGeom>
          <a:solidFill>
            <a:schemeClr val="tx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Inbound to Benson or Odiham: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Utilise Southern Mil (ICF) –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134.035/245.625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Traffic will either maintain this frequency or be handed to BEN or ODI Approach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D226190-B504-1B39-94F5-5FFFD9B0FBB5}"/>
              </a:ext>
            </a:extLst>
          </p:cNvPr>
          <p:cNvSpPr/>
          <p:nvPr/>
        </p:nvSpPr>
        <p:spPr bwMode="auto">
          <a:xfrm>
            <a:off x="6942220" y="3552989"/>
            <a:ext cx="4776537" cy="1813096"/>
          </a:xfrm>
          <a:prstGeom prst="roundRect">
            <a:avLst/>
          </a:prstGeom>
          <a:solidFill>
            <a:schemeClr val="tx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MATZ crossing and Transits of Benson or Odiham: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Utilise Southern Mil Radar –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120.905/275.450/343.525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FB569FC-0F41-D37E-BAFF-415E27707B04}"/>
              </a:ext>
            </a:extLst>
          </p:cNvPr>
          <p:cNvSpPr/>
          <p:nvPr/>
        </p:nvSpPr>
        <p:spPr bwMode="auto">
          <a:xfrm>
            <a:off x="6942220" y="6025759"/>
            <a:ext cx="4469560" cy="470547"/>
          </a:xfrm>
          <a:prstGeom prst="roundRect">
            <a:avLst/>
          </a:prstGeom>
          <a:solidFill>
            <a:schemeClr val="tx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bg2"/>
                </a:solidFill>
                <a:latin typeface="Arial" charset="0"/>
                <a:cs typeface="Arial" charset="0"/>
              </a:rPr>
              <a:t>*ICF – Initial Contact Frequency</a:t>
            </a:r>
          </a:p>
        </p:txBody>
      </p:sp>
    </p:spTree>
    <p:extLst>
      <p:ext uri="{BB962C8B-B14F-4D97-AF65-F5344CB8AC3E}">
        <p14:creationId xmlns:p14="http://schemas.microsoft.com/office/powerpoint/2010/main" val="3821195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1ABC86690107498EBAFEDEFE75D80A" ma:contentTypeVersion="22" ma:contentTypeDescription="Create a new document." ma:contentTypeScope="" ma:versionID="319d36d4e9abce1094607faeb0f07207">
  <xsd:schema xmlns:xsd="http://www.w3.org/2001/XMLSchema" xmlns:xs="http://www.w3.org/2001/XMLSchema" xmlns:p="http://schemas.microsoft.com/office/2006/metadata/properties" xmlns:ns2="4ed4ba60-ad8e-4e36-bd26-b498e3f525c0" xmlns:ns3="cac6e567-f34e-46cc-8379-2a5ce0afd053" xmlns:ns4="04738c6d-ecc8-46f1-821f-82e308eab3d9" targetNamespace="http://schemas.microsoft.com/office/2006/metadata/properties" ma:root="true" ma:fieldsID="f379ad9c5b645714e43b99db31444e99" ns2:_="" ns3:_="" ns4:_="">
    <xsd:import namespace="4ed4ba60-ad8e-4e36-bd26-b498e3f525c0"/>
    <xsd:import namespace="cac6e567-f34e-46cc-8379-2a5ce0afd053"/>
    <xsd:import namespace="04738c6d-ecc8-46f1-821f-82e308eab3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ReviewDat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4ba60-ad8e-4e36-bd26-b498e3f5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9ff0b8c-5d72-4038-b2cd-f57bf310c6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ReviewDate" ma:index="26" nillable="true" ma:displayName="Expiry Date" ma:description="&#10;" ma:format="Dropdown" ma:internalName="ReviewDate">
      <xsd:simpleType>
        <xsd:restriction base="dms:Text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c6e567-f34e-46cc-8379-2a5ce0afd05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38c6d-ecc8-46f1-821f-82e308eab3d9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51285b8-863a-4a0f-bd77-869b4438b0d3}" ma:internalName="TaxCatchAll" ma:showField="CatchAllData" ma:web="cac6e567-f34e-46cc-8379-2a5ce0afd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viewDate xmlns="4ed4ba60-ad8e-4e36-bd26-b498e3f525c0" xsi:nil="true"/>
    <TaxCatchAll xmlns="04738c6d-ecc8-46f1-821f-82e308eab3d9" xsi:nil="true"/>
    <lcf76f155ced4ddcb4097134ff3c332f xmlns="4ed4ba60-ad8e-4e36-bd26-b498e3f525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324AD26-9206-4BC0-A813-F47EFC96DA62}"/>
</file>

<file path=customXml/itemProps2.xml><?xml version="1.0" encoding="utf-8"?>
<ds:datastoreItem xmlns:ds="http://schemas.openxmlformats.org/officeDocument/2006/customXml" ds:itemID="{73497F12-2F42-403B-844F-A93A2996F0BC}"/>
</file>

<file path=customXml/itemProps3.xml><?xml version="1.0" encoding="utf-8"?>
<ds:datastoreItem xmlns:ds="http://schemas.openxmlformats.org/officeDocument/2006/customXml" ds:itemID="{1B370D0E-9225-40C1-813C-F54EA282EDC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430</Words>
  <Application>Microsoft Office PowerPoint</Application>
  <PresentationFormat>Widescreen</PresentationFormat>
  <Paragraphs>95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RAF BENSON &amp; RAF ODIHAM  RADAR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Mason, Victoria Flt Lt (BZN-TATCCS-ATCO03)</cp:lastModifiedBy>
  <cp:revision>3</cp:revision>
  <dcterms:created xsi:type="dcterms:W3CDTF">2013-07-15T20:26:40Z</dcterms:created>
  <dcterms:modified xsi:type="dcterms:W3CDTF">2026-07-06T11:41:23Z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a60473-494b-4586-a1bb-b0e663054676_Enabled">
    <vt:lpwstr>true</vt:lpwstr>
  </property>
  <property fmtid="{D5CDD505-2E9C-101B-9397-08002B2CF9AE}" pid="3" name="MSIP_Label_d8a60473-494b-4586-a1bb-b0e663054676_SetDate">
    <vt:lpwstr>2026-07-06T09:38:34Z</vt:lpwstr>
  </property>
  <property fmtid="{D5CDD505-2E9C-101B-9397-08002B2CF9AE}" pid="4" name="MSIP_Label_d8a60473-494b-4586-a1bb-b0e663054676_Method">
    <vt:lpwstr>Privileged</vt:lpwstr>
  </property>
  <property fmtid="{D5CDD505-2E9C-101B-9397-08002B2CF9AE}" pid="5" name="MSIP_Label_d8a60473-494b-4586-a1bb-b0e663054676_Name">
    <vt:lpwstr>MOD-1-O-‘UNMARKED’</vt:lpwstr>
  </property>
  <property fmtid="{D5CDD505-2E9C-101B-9397-08002B2CF9AE}" pid="6" name="MSIP_Label_d8a60473-494b-4586-a1bb-b0e663054676_SiteId">
    <vt:lpwstr>be7760ed-5953-484b-ae95-d0a16dfa09e5</vt:lpwstr>
  </property>
  <property fmtid="{D5CDD505-2E9C-101B-9397-08002B2CF9AE}" pid="7" name="MSIP_Label_d8a60473-494b-4586-a1bb-b0e663054676_ActionId">
    <vt:lpwstr>80b8339d-3ae4-44a7-a5cc-2e1d801b16e2</vt:lpwstr>
  </property>
  <property fmtid="{D5CDD505-2E9C-101B-9397-08002B2CF9AE}" pid="8" name="MSIP_Label_d8a60473-494b-4586-a1bb-b0e663054676_ContentBits">
    <vt:lpwstr>0</vt:lpwstr>
  </property>
  <property fmtid="{D5CDD505-2E9C-101B-9397-08002B2CF9AE}" pid="9" name="MSIP_Label_d8a60473-494b-4586-a1bb-b0e663054676_Tag">
    <vt:lpwstr>10, 0, 1, 1</vt:lpwstr>
  </property>
  <property fmtid="{D5CDD505-2E9C-101B-9397-08002B2CF9AE}" pid="10" name="ContentTypeId">
    <vt:lpwstr>0x010100701ABC86690107498EBAFEDEFE75D80A</vt:lpwstr>
  </property>
</Properties>
</file>